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5"/>
  </p:notesMasterIdLst>
  <p:sldIdLst>
    <p:sldId id="306" r:id="rId2"/>
    <p:sldId id="285" r:id="rId3"/>
    <p:sldId id="261" r:id="rId4"/>
    <p:sldId id="263" r:id="rId5"/>
    <p:sldId id="286" r:id="rId6"/>
    <p:sldId id="287" r:id="rId7"/>
    <p:sldId id="291" r:id="rId8"/>
    <p:sldId id="300" r:id="rId9"/>
    <p:sldId id="301" r:id="rId10"/>
    <p:sldId id="305" r:id="rId11"/>
    <p:sldId id="302" r:id="rId12"/>
    <p:sldId id="303" r:id="rId13"/>
    <p:sldId id="304" r:id="rId14"/>
    <p:sldId id="294" r:id="rId15"/>
    <p:sldId id="298" r:id="rId16"/>
    <p:sldId id="290" r:id="rId17"/>
    <p:sldId id="289" r:id="rId18"/>
    <p:sldId id="269" r:id="rId19"/>
    <p:sldId id="270" r:id="rId20"/>
    <p:sldId id="299" r:id="rId21"/>
    <p:sldId id="273" r:id="rId22"/>
    <p:sldId id="280" r:id="rId23"/>
    <p:sldId id="281" r:id="rId24"/>
  </p:sldIdLst>
  <p:sldSz cx="9144000" cy="6858000" type="screen4x3"/>
  <p:notesSz cx="6858000" cy="9144000"/>
  <p:embeddedFontLst>
    <p:embeddedFont>
      <p:font typeface="Book Antiqua" pitchFamily="18" charset="0"/>
      <p:regular r:id="rId26"/>
      <p:bold r:id="rId27"/>
      <p:italic r:id="rId28"/>
      <p:boldItalic r:id="rId29"/>
    </p:embeddedFont>
    <p:embeddedFont>
      <p:font typeface="Vrinda" pitchFamily="34" charset="0"/>
      <p:regular r:id="rId30"/>
      <p:bold r:id="rId31"/>
    </p:embeddedFont>
    <p:embeddedFont>
      <p:font typeface="Wingdings 2" pitchFamily="18" charset="2"/>
      <p:regular r:id="rId32"/>
    </p:embeddedFont>
    <p:embeddedFont>
      <p:font typeface="Lucida Sans" pitchFamily="34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A6"/>
    <a:srgbClr val="000099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0183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lIns="91429" tIns="45714" rIns="91429" bIns="45714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6040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উৎপাদকের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মালিকগণ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সমাগত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উৎপাদকের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পুন;বিক্রেতার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বাজর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এবাজারের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ক্রেতা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সাধারণগন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ভোগের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উ</a:t>
            </a:r>
            <a:r>
              <a:rPr lang="en-US" dirty="0" err="1" smtClean="0">
                <a:solidFill>
                  <a:schemeClr val="bg1"/>
                </a:solidFill>
              </a:rPr>
              <a:t>দ্দেশ্যে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পুনরায়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   </a:t>
            </a:r>
            <a:r>
              <a:rPr lang="en-US" dirty="0" err="1" smtClean="0">
                <a:solidFill>
                  <a:schemeClr val="bg1"/>
                </a:solidFill>
              </a:rPr>
              <a:t>এরা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মধ্যস্থ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সরকারী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এবাজারে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হিসেবে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সরকার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অনেক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সরকার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প্রাতিষ্ঠানিক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প্রাতিষ্ঠানিক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বাজার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ভিত্তি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9296400" cy="56388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সেবার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চূড়ান্ত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গঠিত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বোডক্তা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এদের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ক্রয়ের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থাকেনা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চলক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১। </a:t>
            </a:r>
            <a:r>
              <a:rPr lang="en-US" dirty="0" err="1" smtClean="0">
                <a:solidFill>
                  <a:schemeClr val="bg1"/>
                </a:solidFill>
              </a:rPr>
              <a:t>ভৌগলিক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২। </a:t>
            </a:r>
            <a:r>
              <a:rPr lang="en-US" dirty="0" err="1" smtClean="0">
                <a:solidFill>
                  <a:schemeClr val="bg1"/>
                </a:solidFill>
              </a:rPr>
              <a:t>জ্যামিতিক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৩। </a:t>
            </a:r>
            <a:r>
              <a:rPr lang="en-US" dirty="0" err="1" smtClean="0">
                <a:solidFill>
                  <a:schemeClr val="bg1"/>
                </a:solidFill>
              </a:rPr>
              <a:t>মনস্তা্ত্ত্বিক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৪। </a:t>
            </a:r>
            <a:r>
              <a:rPr lang="en-US" dirty="0" err="1" smtClean="0">
                <a:solidFill>
                  <a:schemeClr val="bg1"/>
                </a:solidFill>
              </a:rPr>
              <a:t>আচরণভিত্তিক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১। </a:t>
            </a:r>
            <a:r>
              <a:rPr lang="en-US" dirty="0" err="1" smtClean="0">
                <a:solidFill>
                  <a:schemeClr val="bg1"/>
                </a:solidFill>
              </a:rPr>
              <a:t>অঞ্চল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আয়তন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ভূখন্ড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প্রাকৃতিকসম্পদ,আবহাওয়া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সমগ্র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ভৌগলিক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94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58521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জনসংখ্যার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বৈশিষ্ট্যের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জনমিতিক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জনগোষ্ঠির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ব্যক্তির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মনস্তাত্ত্বিক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পার্থক্যের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মনস্তাত্ত্বিক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আচরণ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: </a:t>
            </a:r>
            <a:r>
              <a:rPr lang="en-US" b="1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জ্ঞান,মনোভাব,পণ্য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বিবেচনা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আচরণভিত্তিক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বিপণন</a:t>
            </a:r>
            <a:r>
              <a:rPr lang="en-US" dirty="0" smtClean="0"/>
              <a:t> </a:t>
            </a:r>
            <a:r>
              <a:rPr lang="en-US" dirty="0" err="1" smtClean="0"/>
              <a:t>মিশ্রণের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কতিপয়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নিয়ন্ত্রণযোগ্য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হাতিয়ার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</a:t>
            </a:r>
            <a:r>
              <a:rPr lang="en-US" dirty="0" smtClean="0">
                <a:solidFill>
                  <a:schemeClr val="bg1"/>
                </a:solidFill>
              </a:rPr>
              <a:t> ,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অভিষ্ট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লক্ষ্য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অর্জনের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কোম্পানী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অর্থা</a:t>
            </a:r>
            <a:r>
              <a:rPr lang="en-US" dirty="0" smtClean="0">
                <a:solidFill>
                  <a:schemeClr val="bg1"/>
                </a:solidFill>
              </a:rPr>
              <a:t>ৎ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</a:t>
            </a:r>
            <a:r>
              <a:rPr lang="en-US" dirty="0" smtClean="0">
                <a:solidFill>
                  <a:schemeClr val="bg1"/>
                </a:solidFill>
              </a:rPr>
              <a:t> ,</a:t>
            </a:r>
            <a:r>
              <a:rPr lang="en-US" dirty="0" err="1" smtClean="0">
                <a:solidFill>
                  <a:schemeClr val="bg1"/>
                </a:solidFill>
              </a:rPr>
              <a:t>বণ্টনপ্রণালী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আলোচনা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উপাদানগুলোর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উপাদানগুলো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পণ্য,মূল্য,বণ্টন</a:t>
            </a:r>
            <a:r>
              <a:rPr lang="en-US" dirty="0" smtClean="0">
                <a:solidFill>
                  <a:schemeClr val="bg1"/>
                </a:solidFill>
              </a:rPr>
              <a:t>,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উপাদানগুলো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নিয়ন্ত্রণাধীন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dirty="0" err="1" smtClean="0"/>
              <a:t>বিস্তারিত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  <a:solidFill>
            <a:schemeClr val="accent3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শহুরে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শহরকে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কেন্দ্র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বানিজ্যি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প্রতিষ্টান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শহরের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বলে।এমন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কিছু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রয়েছে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শুধ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শহর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এলাকাতেই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যেমন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en-US" dirty="0" err="1" smtClean="0">
                <a:solidFill>
                  <a:schemeClr val="bg1"/>
                </a:solidFill>
              </a:rPr>
              <a:t>ছাপাখানা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বিভাগীয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বিপণী,পাইকারী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ব্যবসা,বড়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হোটেল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শহর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এলাকাতেই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গ্রাম্য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শহরকে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কেন্দ্র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দূরে</a:t>
            </a:r>
            <a:r>
              <a:rPr lang="en-US" dirty="0" smtClean="0">
                <a:solidFill>
                  <a:schemeClr val="bg1"/>
                </a:solidFill>
              </a:rPr>
              <a:t> ,</a:t>
            </a:r>
            <a:r>
              <a:rPr lang="en-US" dirty="0" err="1" smtClean="0">
                <a:solidFill>
                  <a:schemeClr val="bg1"/>
                </a:solidFill>
              </a:rPr>
              <a:t>আলাদা</a:t>
            </a:r>
            <a:r>
              <a:rPr lang="en-US" dirty="0" smtClean="0">
                <a:solidFill>
                  <a:schemeClr val="bg1"/>
                </a:solidFill>
              </a:rPr>
              <a:t>  ও </a:t>
            </a:r>
            <a:r>
              <a:rPr lang="en-US" dirty="0" err="1" smtClean="0">
                <a:solidFill>
                  <a:schemeClr val="bg1"/>
                </a:solidFill>
              </a:rPr>
              <a:t>সুবিধাজনক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স্থাপনকে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গ্রাম্য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বলে।প্রাচীনকাল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হস্তজাত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কুটির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গ্রাম্য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বিবেচিত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বর্তমানে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প্রাকৃতিক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বিবেচনা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গ্রামীণ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জনপ্রিয়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উঠছে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এলাকা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পরিকল্পনাধীনে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ধরণের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একত্রে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গড়ে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তোলার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প্রস্তুত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বলে।শিল্প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এরূপ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পরিকল্পনা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সাধারনত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সরকার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কর্তৃক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গৃহীত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অবকাঠামোগত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সুবিধার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ব্যবস্থা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সরকার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/>
            </a:r>
            <a:br>
              <a:rPr lang="en-US" sz="4900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(</a:t>
            </a:r>
            <a:r>
              <a:rPr lang="en-US" sz="3100" dirty="0" err="1" smtClean="0"/>
              <a:t>বাজারের</a:t>
            </a:r>
            <a:r>
              <a:rPr lang="en-US" sz="3100" dirty="0" smtClean="0"/>
              <a:t> </a:t>
            </a:r>
            <a:r>
              <a:rPr lang="en-US" sz="3100" dirty="0" err="1" smtClean="0"/>
              <a:t>অবস্থান</a:t>
            </a:r>
            <a:r>
              <a:rPr lang="en-US" sz="3100" dirty="0" smtClean="0"/>
              <a:t> </a:t>
            </a:r>
            <a:r>
              <a:rPr lang="en-US" sz="3100" dirty="0" err="1" smtClean="0"/>
              <a:t>নির্বাচন</a:t>
            </a:r>
            <a:r>
              <a:rPr lang="en-US" sz="3100" dirty="0" smtClean="0"/>
              <a:t> </a:t>
            </a:r>
            <a:r>
              <a:rPr lang="en-US" sz="3100" dirty="0" err="1" smtClean="0"/>
              <a:t>প্রক্রিয়া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সফলতা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অনেকাংশে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নির্ভর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নিম্নের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ছকে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দেখানো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30480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তথ্য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সংগ্রহ</a:t>
            </a:r>
            <a:r>
              <a:rPr lang="en-US" sz="2400" b="1" dirty="0" smtClean="0">
                <a:solidFill>
                  <a:srgbClr val="FF0000"/>
                </a:solidFill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বিশ্লেষণ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0900" y="3994150"/>
            <a:ext cx="2895600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বিকল্প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অবস্থানসমূহ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800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বিকল্পসমূহ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মূল্যায়ন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638800"/>
            <a:ext cx="29718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উপযুক্ত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নির্বাচন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তথ্যসংগ্রহ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বিশ্লেষেণ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dirty="0" smtClean="0">
                <a:solidFill>
                  <a:schemeClr val="bg1"/>
                </a:solidFill>
              </a:rPr>
              <a:t> ১ম </a:t>
            </a:r>
            <a:r>
              <a:rPr lang="en-US" dirty="0" err="1" smtClean="0">
                <a:solidFill>
                  <a:schemeClr val="bg1"/>
                </a:solidFill>
              </a:rPr>
              <a:t>ধাপ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উপযুক্ত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সংগ্রহ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চিহ্নিতকরণ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সম্পর্কে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প্রাপ্ত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সঠিক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বিচার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বিশ্লেষণ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চূড়ান্তভাবে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উপযুক্ত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নির্বাচন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বিকল্পসমূহ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সবশেষে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নেওয়া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   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-12700"/>
            <a:ext cx="8382000" cy="630936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ক্রেন্দ্রীয়করণের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ধারনা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সফলতা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নির্ভর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করে।এজন্য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কখনও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ক্রেন্দ্রীয়করন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কখনও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পড়ে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সিদ্ধান্ত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গ্রহনের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শীর্ষ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পর্যায়ে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রাখাকে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বলে।ইহার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শীর্ষ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নির্বাহীগণ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একচ্ছত্রভাবে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যাবতীয়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সিদ্ধান্ত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গ্রহনের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এককভাবে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অনেক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এক্ই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বিক্রেন্দ্রীয়করণ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ধারণা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chemeClr val="bg1"/>
                </a:solidFill>
              </a:rPr>
              <a:t>বিক্রেন্দ্রীয়করণের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দেশের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এলাকায়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গড়ে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গড়ে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ইহার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মূল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আঞ্চলিক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সুবিধা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অর্জন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build="allAtOnce" animBg="1"/>
      <p:bldP spid="8" grpId="1" build="allAtOnce" animBg="1"/>
      <p:bldP spid="8" grpId="2" build="allAtOnce" animBg="1"/>
      <p:bldP spid="8" grpId="3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4800" dirty="0" smtClean="0">
                <a:solidFill>
                  <a:schemeClr val="bg1"/>
                </a:solidFill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bg1"/>
                </a:solidFill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</a:rPr>
              <a:t>বিপণন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পত্র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    </a:t>
            </a:r>
            <a:r>
              <a:rPr lang="en-US" sz="4400" dirty="0" err="1" smtClean="0">
                <a:solidFill>
                  <a:schemeClr val="bg1"/>
                </a:solidFill>
              </a:rPr>
              <a:t>চতুর্থ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4400" dirty="0" smtClean="0">
                <a:solidFill>
                  <a:schemeClr val="bg1"/>
                </a:solidFill>
              </a:rPr>
              <a:t> : </a:t>
            </a:r>
            <a:r>
              <a:rPr lang="en-US" sz="4400" dirty="0" err="1" smtClean="0">
                <a:solidFill>
                  <a:schemeClr val="bg1"/>
                </a:solidFill>
              </a:rPr>
              <a:t>বাজার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বিভক্তিকরণ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953180" y="4953000"/>
            <a:ext cx="7962220" cy="1905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773" y="2941224"/>
            <a:ext cx="3160776" cy="2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</a:rPr>
              <a:t>পাঠ </a:t>
            </a:r>
            <a:r>
              <a:rPr lang="bn-BD" sz="4800" b="1" dirty="0" smtClean="0">
                <a:solidFill>
                  <a:srgbClr val="00B0F0"/>
                </a:solidFill>
              </a:rPr>
              <a:t>ঘোষণা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700" y="23622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2270" y="2133600"/>
            <a:ext cx="5743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096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-76201"/>
            <a:ext cx="7924800" cy="1524001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1" y="1447801"/>
            <a:ext cx="5181600" cy="121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19812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as-IN" dirty="0">
                <a:solidFill>
                  <a:srgbClr val="FF0000"/>
                </a:solidFill>
              </a:rPr>
              <a:t>বাজারের ধারণা</a:t>
            </a:r>
          </a:p>
          <a:p>
            <a:r>
              <a:rPr lang="as-IN" dirty="0" smtClean="0">
                <a:solidFill>
                  <a:srgbClr val="FF0000"/>
                </a:solidFill>
              </a:rPr>
              <a:t>বাজ</a:t>
            </a:r>
            <a:r>
              <a:rPr lang="en-US" dirty="0" smtClean="0">
                <a:solidFill>
                  <a:srgbClr val="FF0000"/>
                </a:solidFill>
              </a:rPr>
              <a:t>া</a:t>
            </a:r>
            <a:r>
              <a:rPr lang="as-IN" dirty="0" smtClean="0">
                <a:solidFill>
                  <a:srgbClr val="FF0000"/>
                </a:solidFill>
              </a:rPr>
              <a:t>রের </a:t>
            </a:r>
            <a:r>
              <a:rPr lang="as-IN" dirty="0">
                <a:solidFill>
                  <a:srgbClr val="FF0000"/>
                </a:solidFill>
              </a:rPr>
              <a:t>বৈশিষ্ট্য</a:t>
            </a:r>
          </a:p>
          <a:p>
            <a:r>
              <a:rPr lang="as-IN" dirty="0">
                <a:solidFill>
                  <a:srgbClr val="FF0000"/>
                </a:solidFill>
              </a:rPr>
              <a:t>বাজারের শ্রেণিবিভাগ</a:t>
            </a:r>
          </a:p>
          <a:p>
            <a:r>
              <a:rPr lang="as-IN" dirty="0">
                <a:solidFill>
                  <a:srgbClr val="FF0000"/>
                </a:solidFill>
              </a:rPr>
              <a:t>ভোক্তা বাজারের ভিত্তি</a:t>
            </a:r>
          </a:p>
          <a:p>
            <a:r>
              <a:rPr lang="as-IN" dirty="0">
                <a:solidFill>
                  <a:srgbClr val="FF0000"/>
                </a:solidFill>
              </a:rPr>
              <a:t>বিপণন মিশ্রণের ধারণা</a:t>
            </a:r>
          </a:p>
          <a:p>
            <a:r>
              <a:rPr lang="as-IN" dirty="0">
                <a:solidFill>
                  <a:srgbClr val="FF0000"/>
                </a:solidFill>
              </a:rPr>
              <a:t>বিপণনমিশ্রণের উপাদান</a:t>
            </a:r>
          </a:p>
          <a:p>
            <a:r>
              <a:rPr lang="as-IN" dirty="0">
                <a:solidFill>
                  <a:srgbClr val="FF0000"/>
                </a:solidFill>
              </a:rPr>
              <a:t>বিপণন মিশ্রণের কেন্দ্রবিন্দুতে ভোক্তার অবস্থান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5400"/>
            <a:ext cx="92964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ল্যাটিন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শব্দ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Marketus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ইংরেজি</a:t>
            </a:r>
            <a:r>
              <a:rPr lang="en-US" sz="2800" dirty="0" smtClean="0">
                <a:solidFill>
                  <a:schemeClr val="bg1"/>
                </a:solidFill>
              </a:rPr>
              <a:t>  Market  </a:t>
            </a:r>
            <a:r>
              <a:rPr lang="en-US" sz="2800" dirty="0" err="1" smtClean="0">
                <a:solidFill>
                  <a:schemeClr val="bg1"/>
                </a:solidFill>
              </a:rPr>
              <a:t>শব্দের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উৎপত্তি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যার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বাংলা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প্রতিশব্দ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শব্দটি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আপেক্ষিক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বিপণনের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দৃষ্টিতে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সেবার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বর্তমান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ভবিষ্যত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সম্ভাব্য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সমষ্টিকে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4191000"/>
            <a:ext cx="9296400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শর্তগুলো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আবশ্যক</a:t>
            </a:r>
            <a:r>
              <a:rPr lang="en-US" sz="28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কতিপয়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লোকের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প্রয়োজন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অভাব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সামর্থ্য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অর্থ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খরচ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ইচ্ছা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অধিকার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চতুর্থ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অধ্যায়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ধারনা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56700" cy="1143000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3962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ব্যক্তি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চাহিদা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অর্থ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ইচ্ছা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ব্যয়ের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সামর্থ্য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অধিকার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57600" y="1409700"/>
            <a:ext cx="247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সমূহ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286000"/>
            <a:ext cx="36576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ষংখ্যা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পারস্পরিক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বিনিময়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মধ্যস্থ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ব্যবসায়ীর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প্রতিযোগির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বিস্তারিত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বাজারের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ধরণের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যায়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  <a:r>
              <a:rPr lang="en-US" dirty="0" err="1" smtClean="0">
                <a:solidFill>
                  <a:srgbClr val="FFFF00"/>
                </a:solidFill>
              </a:rPr>
              <a:t>একটি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ব্যক্তি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অন্যটি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প্রতিষ্ঠান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চাহিদা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ভোক্তাদের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চাহিদা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সঠিকভাবে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পূরণ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গেলে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অবশ্যই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স্থানে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স্থাপন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সামর্</a:t>
            </a:r>
            <a:r>
              <a:rPr lang="en-US" dirty="0" err="1" smtClean="0">
                <a:solidFill>
                  <a:srgbClr val="FFFF00"/>
                </a:solidFill>
              </a:rPr>
              <a:t>থ্য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ক্রেতাদের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পণ্য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পাশাপাশি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ইচ্ছা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অর্থ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ক্রেতার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ধরণ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ধরণ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অনুযায়ী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বাজারকে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ভাগে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ভাগ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হয়েছে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72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শ্রেণিবিভাগ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ভোক্তা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বাজার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7432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শিল্প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বাজার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09800" y="22860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81800" y="2286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10400" y="38862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953000" y="4114798"/>
            <a:ext cx="3657600" cy="274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১।উৎপাদকের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২।পুনঃবিক্রেতার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৩।সরকারী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৪। </a:t>
            </a:r>
            <a:r>
              <a:rPr lang="en-US" sz="2800" dirty="0" err="1" smtClean="0">
                <a:solidFill>
                  <a:srgbClr val="FF0000"/>
                </a:solidFill>
              </a:rPr>
              <a:t>প্রাতিষ্ঠানিক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শিল্প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বাজার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প্রণালী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সাধরণত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স্বল্প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পরিসরের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মৌসুমে</a:t>
            </a:r>
            <a:r>
              <a:rPr lang="en-US" dirty="0" smtClean="0">
                <a:solidFill>
                  <a:schemeClr val="bg1"/>
                </a:solidFill>
              </a:rPr>
              <a:t> এ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ভোক্তা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বাজার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গঠিত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 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ভোগ্য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সমাগম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ঘটে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বেশি</a:t>
            </a:r>
            <a:r>
              <a:rPr lang="en-US" dirty="0" smtClean="0">
                <a:solidFill>
                  <a:schemeClr val="bg1"/>
                </a:solidFill>
              </a:rPr>
              <a:t> 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প্রণালী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দীর্ঘ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শ্রেণীর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পরিমাণে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ক্রীত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সম্পুর্ণই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ভোগে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1493</TotalTime>
  <Words>1070</Words>
  <Application>Microsoft Office PowerPoint</Application>
  <PresentationFormat>On-screen Show (4:3)</PresentationFormat>
  <Paragraphs>134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Wingdings</vt:lpstr>
      <vt:lpstr>Vrinda</vt:lpstr>
      <vt:lpstr>Wingdings 2</vt:lpstr>
      <vt:lpstr>Lucida Sans</vt:lpstr>
      <vt:lpstr>NikoshBAN</vt:lpstr>
      <vt:lpstr>Wingdings 3</vt:lpstr>
      <vt:lpstr>Calibri</vt:lpstr>
      <vt:lpstr>Apex</vt:lpstr>
      <vt:lpstr>PowerPoint Presentation</vt:lpstr>
      <vt:lpstr> উৎপাদন  ব্যবস্থাপনা ও বিপণন  দ্বিতীয় পত্র </vt:lpstr>
      <vt:lpstr>PowerPoint Presentation</vt:lpstr>
      <vt:lpstr>.</vt:lpstr>
      <vt:lpstr>চতুর্থ অধ্যায় বাজারের ধারনা:</vt:lpstr>
      <vt:lpstr>বাজারের বৈশিষ্ট্য </vt:lpstr>
      <vt:lpstr>বিস্তারিত</vt:lpstr>
      <vt:lpstr>আলোচ্য বিষয় : (বাজার) </vt:lpstr>
      <vt:lpstr>বিস্তারিত</vt:lpstr>
      <vt:lpstr>শিল্প বাজার </vt:lpstr>
      <vt:lpstr>ভোক্তা বাজার বিভক্তিকরণের ভিত্তি </vt:lpstr>
      <vt:lpstr>PowerPoint Presentation</vt:lpstr>
      <vt:lpstr>বিপণন মিশ্রণের ধারণা</vt:lpstr>
      <vt:lpstr>           বিস্তারিত :</vt:lpstr>
      <vt:lpstr> (বাজারের অবস্থান নির্বাচন প্রক্রিয়া)</vt:lpstr>
      <vt:lpstr>বিস্তারিত: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211</cp:revision>
  <dcterms:created xsi:type="dcterms:W3CDTF">2016-01-27T05:27:11Z</dcterms:created>
  <dcterms:modified xsi:type="dcterms:W3CDTF">2016-12-27T09:04:30Z</dcterms:modified>
</cp:coreProperties>
</file>